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8" r:id="rId3"/>
    <p:sldId id="289" r:id="rId4"/>
    <p:sldId id="287" r:id="rId5"/>
    <p:sldId id="267" r:id="rId6"/>
    <p:sldId id="262" r:id="rId7"/>
    <p:sldId id="272" r:id="rId8"/>
    <p:sldId id="265" r:id="rId9"/>
    <p:sldId id="292" r:id="rId10"/>
    <p:sldId id="281" r:id="rId11"/>
    <p:sldId id="282" r:id="rId12"/>
    <p:sldId id="283" r:id="rId13"/>
    <p:sldId id="279" r:id="rId14"/>
    <p:sldId id="266" r:id="rId15"/>
    <p:sldId id="269" r:id="rId16"/>
    <p:sldId id="280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1" autoAdjust="0"/>
    <p:restoredTop sz="82103" autoAdjust="0"/>
  </p:normalViewPr>
  <p:slideViewPr>
    <p:cSldViewPr snapToGrid="0">
      <p:cViewPr varScale="1">
        <p:scale>
          <a:sx n="61" d="100"/>
          <a:sy n="61" d="100"/>
        </p:scale>
        <p:origin x="-10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86340-9730-4046-BBEF-C4259B7FD65F}" type="datetimeFigureOut">
              <a:rPr lang="nb-NO" smtClean="0"/>
              <a:pPr/>
              <a:t>24.10.2018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3F3B7-E34D-40BB-A286-76D3D9A0A48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85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F2AB0-CF1F-40FC-855B-111B31AB7432}" type="datetimeFigureOut">
              <a:rPr lang="nb-NO" smtClean="0"/>
              <a:t>24.10.2018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5E19F-F9DD-465F-9C46-29BD3C44C1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11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u="sng" dirty="0"/>
              <a:t>Tinglys</a:t>
            </a:r>
            <a:r>
              <a:rPr lang="nb-NO" dirty="0"/>
              <a:t> forbud om bygge- og deleforbud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5E19F-F9DD-465F-9C46-29BD3C44C19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3480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Informer om at selskapene har bestemt at de i tillegg til vilkårene ønsker å bidra ekstraordinært med dekning av søppelhåndtering. Selskapene vil samarbeide med kommunen som ordner det praktiske med bestilling av containere. Slik at de som ønsker å kaste søppel kan levere dette på et provisorisk kildesorteringsanlegg. </a:t>
            </a:r>
          </a:p>
          <a:p>
            <a:r>
              <a:rPr lang="nb-NO" dirty="0"/>
              <a:t>Kommunen vil komme tilbake med mer informasjon om dette.  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5E19F-F9DD-465F-9C46-29BD3C44C19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72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Espen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5E19F-F9DD-465F-9C46-29BD3C44C19A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692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Her er det viktig å presisere med en gang at det er naturskadeforsikringen som ikke omfatter dette, men at de dette mest sannsynlig er dekket gjennom andre kaskodekninger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5E19F-F9DD-465F-9C46-29BD3C44C19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4670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FBFD4-D972-4C23-BCA3-E65576CBDF21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F824-0892-4496-980A-32D4BB2437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3382-54AE-4446-A708-96B7F9F6E5D1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2B2C-3680-4B6E-B12A-1CF4ECE1020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D9B28-E018-4D0E-9B36-040512FE8B0E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81F8-F234-41E3-A4D5-8E5F7C6080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7FA69-99AD-4CAA-81AA-3F2A06662A5A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81F6C-8496-47E5-8EDD-4F44F8F8C65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40072-412F-49FD-998F-6E3F98565AED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50C27-D021-4F50-A967-3389020F529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C3F5-DD0D-4C1B-9333-FC14DBB2A9A5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C8FE-0D2D-492A-87F2-70028877330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8873-C35B-4BD6-A183-E9ECE324872D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B780E-9EF2-4126-8301-7FDBBC0C52F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1A3A-0D52-4FD2-BD9E-4B4A4736B4E7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23B8-5678-4082-AC71-87C487AFC9C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DAAC-5E25-4671-8908-665CC932C48F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D5C09-6B00-4830-97B4-EF29A129AFC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F5F4-6AAC-41EC-B460-FFD9B9BE8F71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5D0EF-5798-4C15-9BA1-81B55DF79E6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4CAA-4DA8-456E-BBF6-0C620EF8A66E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A96F-7F1F-414E-8EAA-1A77A051F01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7A7C4-8888-4958-B596-4DAAB04FEC5C}" type="datetimeFigureOut">
              <a:rPr lang="nb-NO"/>
              <a:pPr>
                <a:defRPr/>
              </a:pPr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F0C8BC-7CB6-4D66-8AE6-A49C7CB59D4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aturskade.n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685800" y="2346157"/>
            <a:ext cx="7772400" cy="2225843"/>
          </a:xfrm>
        </p:spPr>
        <p:txBody>
          <a:bodyPr/>
          <a:lstStyle/>
          <a:p>
            <a:pPr eaLnBrk="1" hangingPunct="1"/>
            <a:r>
              <a:rPr lang="nb-NO" dirty="0">
                <a:solidFill>
                  <a:srgbClr val="002060"/>
                </a:solidFill>
              </a:rPr>
              <a:t/>
            </a:r>
            <a:br>
              <a:rPr lang="nb-NO" dirty="0">
                <a:solidFill>
                  <a:srgbClr val="002060"/>
                </a:solidFill>
              </a:rPr>
            </a:br>
            <a:r>
              <a:rPr lang="nb-NO" dirty="0">
                <a:solidFill>
                  <a:srgbClr val="002060"/>
                </a:solidFill>
              </a:rPr>
              <a:t/>
            </a:r>
            <a:br>
              <a:rPr lang="nb-NO" dirty="0">
                <a:solidFill>
                  <a:srgbClr val="002060"/>
                </a:solidFill>
              </a:rPr>
            </a:br>
            <a:r>
              <a:rPr lang="nb-NO" dirty="0">
                <a:solidFill>
                  <a:srgbClr val="002060"/>
                </a:solidFill>
              </a:rPr>
              <a:t/>
            </a:r>
            <a:br>
              <a:rPr lang="nb-NO" dirty="0">
                <a:solidFill>
                  <a:srgbClr val="002060"/>
                </a:solidFill>
              </a:rPr>
            </a:br>
            <a:r>
              <a:rPr lang="nb-NO" b="1" dirty="0">
                <a:solidFill>
                  <a:srgbClr val="002060"/>
                </a:solidFill>
              </a:rPr>
              <a:t>Når ulykken har skjedd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755570"/>
            <a:ext cx="6400800" cy="1883229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Hvordan en naturskade håndteres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7410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01" y="6018663"/>
            <a:ext cx="1909708" cy="463787"/>
          </a:xfrm>
          <a:prstGeom prst="rect">
            <a:avLst/>
          </a:prstGeom>
          <a:noFill/>
        </p:spPr>
      </p:pic>
      <p:pic>
        <p:nvPicPr>
          <p:cNvPr id="9" name="Bilde 8" descr="NP logo 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3538" y="5976219"/>
            <a:ext cx="2931667" cy="615650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xmlns="" id="{FBCA3347-C5A6-4A87-BCE3-F11A82448A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350" y="266131"/>
            <a:ext cx="7353300" cy="3724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>
                <a:solidFill>
                  <a:srgbClr val="002060"/>
                </a:solidFill>
              </a:rPr>
              <a:t>Hva erstatter forsikringsselskapene?</a:t>
            </a:r>
          </a:p>
        </p:txBody>
      </p:sp>
      <p:sp>
        <p:nvSpPr>
          <p:cNvPr id="3" name="Rektangel 2"/>
          <p:cNvSpPr/>
          <p:nvPr/>
        </p:nvSpPr>
        <p:spPr>
          <a:xfrm>
            <a:off x="559558" y="1597927"/>
            <a:ext cx="8181833" cy="528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1600" dirty="0">
                <a:latin typeface="Arial" pitchFamily="34" charset="0"/>
                <a:cs typeface="Arial" pitchFamily="34" charset="0"/>
              </a:rPr>
              <a:t>  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Forsikringen erstatter utgiftene til å reparere/gjenoppføre skadde 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bygninger og løsøre/eiendeler: 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bygningsskader vil i prinsippet bli erstattet i samsvar med hva det koster 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å reparere – eller gjenoppføre ved totalskader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driftsbygninger -  kan være fradrag for verdiforringelse på bygningen</a:t>
            </a:r>
          </a:p>
          <a:p>
            <a:pPr lvl="2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  <a:defRPr/>
            </a:pPr>
            <a:endParaRPr lang="nb-NO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løsøre og eiendeler erstattes i henhold til hva det koster å reparere eller 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gjenanskaffe (ved totalskader)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vilkårene kan inneholde bestemmelser om fradrag for alder, slitasje, bruk 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og lignende (verdiforringelse) 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nb-NO" sz="1600" b="1" dirty="0">
                <a:latin typeface="Arial" pitchFamily="34" charset="0"/>
                <a:cs typeface="Arial" pitchFamily="34" charset="0"/>
              </a:rPr>
            </a:br>
            <a:r>
              <a:rPr lang="nb-NO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nb-NO" sz="1600" b="1" dirty="0">
                <a:latin typeface="Arial" pitchFamily="34" charset="0"/>
                <a:cs typeface="Arial" pitchFamily="34" charset="0"/>
              </a:rPr>
            </a:b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1">
                  <a:lumMod val="75000"/>
                </a:schemeClr>
              </a:buClr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4079" y="6091088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130" y="6194112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>
                <a:solidFill>
                  <a:srgbClr val="002060"/>
                </a:solidFill>
              </a:rPr>
              <a:t>Hva erstatter forsikringsselskapene?</a:t>
            </a:r>
          </a:p>
        </p:txBody>
      </p:sp>
      <p:sp>
        <p:nvSpPr>
          <p:cNvPr id="3" name="Rektangel 2"/>
          <p:cNvSpPr/>
          <p:nvPr/>
        </p:nvSpPr>
        <p:spPr>
          <a:xfrm>
            <a:off x="766122" y="1666167"/>
            <a:ext cx="7934325" cy="422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Hvis du har forsikret bygningen, erstatter forsikringen: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utgiftene til riving, rydding, bortkjøring og 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deponering av verdiløse rester dekkes med inntil det beløp som  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du har i forsikringsavtalen.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tap av husleieinntekter og tap ved at egen bolig ikke kan 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benyttes som følge av skade/flommen dekkes med inntil det 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beløp som du har i forsikringsavtalen din</a:t>
            </a:r>
          </a:p>
          <a:p>
            <a:pPr lvl="2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beløpsgrensen kan variere fra selskap til selskap</a:t>
            </a:r>
          </a:p>
          <a:p>
            <a:pPr lvl="2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noen selskaper kan ha begrensning i tid</a:t>
            </a: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1">
                  <a:lumMod val="75000"/>
                </a:schemeClr>
              </a:buClr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9613" y="6091087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948" y="6194113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6728" y="0"/>
            <a:ext cx="8222776" cy="1049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>
                <a:solidFill>
                  <a:srgbClr val="002060"/>
                </a:solidFill>
              </a:rPr>
              <a:t>Hva erstatter forsikringsselskapene?</a:t>
            </a:r>
          </a:p>
        </p:txBody>
      </p:sp>
      <p:sp>
        <p:nvSpPr>
          <p:cNvPr id="3" name="Rektangel 2"/>
          <p:cNvSpPr/>
          <p:nvPr/>
        </p:nvSpPr>
        <p:spPr>
          <a:xfrm>
            <a:off x="627797" y="1216113"/>
            <a:ext cx="8031707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Merutgifter som følge av påbud fra offentlig myndighet – med 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inntil det beløp som du har i forsikringsavtalen din</a:t>
            </a:r>
          </a:p>
          <a:p>
            <a:pPr marL="1200150" lvl="2" indent="-2857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beløpsgrensen kan variere fra selskap til selskap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Ekstrautgifter som følge av prisstigning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Hvis du har forsikret innbo og løsøre, erstatter forsikringen: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Utgifter til flytting og midlertidig lagring av forsikrede ting med 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det beløp som du har i din forsikringsavtale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Merutgifter ved at huset er ubeboelig</a:t>
            </a:r>
          </a:p>
          <a:p>
            <a:pPr lvl="2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beløpsgrensen kan variere fra selskap til selskap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1">
                  <a:lumMod val="75000"/>
                </a:schemeClr>
              </a:buClr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79738" y="6213917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244" y="6194113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>
                <a:solidFill>
                  <a:srgbClr val="002060"/>
                </a:solidFill>
              </a:rPr>
              <a:t>Hvordan blir skaden erstattet?</a:t>
            </a:r>
          </a:p>
        </p:txBody>
      </p:sp>
      <p:sp>
        <p:nvSpPr>
          <p:cNvPr id="3" name="Rektangel 2"/>
          <p:cNvSpPr/>
          <p:nvPr/>
        </p:nvSpPr>
        <p:spPr>
          <a:xfrm>
            <a:off x="518616" y="1610436"/>
            <a:ext cx="8253910" cy="4050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 er forsikringsselskapet ditt – i samarbeid med deg – som 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avgjør hvordan skaden blir erstattet 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De vanligste oppgjørsformene er: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erstatning mot at du dokumenterer hva du har betalt for 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reparasjonen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kontanterstatning med utgangspunkt i takstbeløp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selskapet rekvirerer håndverkere som utbedrer skaden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skjønn – mest vanlig på store skader</a:t>
            </a:r>
          </a:p>
          <a:p>
            <a:pPr lvl="1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en kombinasjon av oppgjørsformene nevnt over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1374" y="6200270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187" y="6207761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Forsikringen erstatter ikke:</a:t>
            </a:r>
          </a:p>
        </p:txBody>
      </p:sp>
      <p:sp>
        <p:nvSpPr>
          <p:cNvPr id="3" name="Rektangel 2"/>
          <p:cNvSpPr/>
          <p:nvPr/>
        </p:nvSpPr>
        <p:spPr>
          <a:xfrm>
            <a:off x="586854" y="1670916"/>
            <a:ext cx="8065827" cy="392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   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Skade på skog eller avling på rot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Varer under transport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Motorvogn og henger til motorvogn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Luftfartøy, skip og småbåter og ting i disse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Fiskeredskap på fartøy eller i sjøen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Utstyr i sjøen for produksjon av fisk, fisk i steng, lås eller dam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Utstyr for utvinning av olje, gass eller andre naturforekomster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på havbunnen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1">
                  <a:lumMod val="75000"/>
                </a:schemeClr>
              </a:buClr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Dette er lovbestemte unntak</a:t>
            </a: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7852" y="6104735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244" y="6194113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>
          <a:xfrm>
            <a:off x="495300" y="145850"/>
            <a:ext cx="8229600" cy="1143000"/>
          </a:xfrm>
        </p:spPr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Redning</a:t>
            </a:r>
          </a:p>
        </p:txBody>
      </p:sp>
      <p:sp>
        <p:nvSpPr>
          <p:cNvPr id="9219" name="Rektangel 2"/>
          <p:cNvSpPr>
            <a:spLocks noChangeArrowheads="1"/>
          </p:cNvSpPr>
          <p:nvPr/>
        </p:nvSpPr>
        <p:spPr bwMode="auto">
          <a:xfrm>
            <a:off x="653227" y="1570787"/>
            <a:ext cx="808672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Ved skader etter naturulykke erstatter forsikringsselskapene skade på brannforsikrede objekter.</a:t>
            </a:r>
          </a:p>
          <a:p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Dersom objektene er skadet, eller direkte truet ved utløst naturulykke, erstattes nødvendige umiddelbare/akutte redningsomkostninger begrenset til gjenstandens verdi. </a:t>
            </a:r>
          </a:p>
          <a:p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Eksempler på redningstiltak:</a:t>
            </a:r>
          </a:p>
          <a:p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møbler som flyttes opp fra gulvet for å unngå vann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presenning over de deler av taket som er utett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grave avledningsgrøft slik at vannet ikke renner mot huset</a:t>
            </a:r>
          </a:p>
          <a:p>
            <a:endParaRPr lang="nb-NO" sz="1600" dirty="0"/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7852" y="6084474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835" y="6166817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Forebygging og sikring</a:t>
            </a:r>
          </a:p>
        </p:txBody>
      </p:sp>
      <p:sp>
        <p:nvSpPr>
          <p:cNvPr id="10243" name="Rektangel 2"/>
          <p:cNvSpPr>
            <a:spLocks noChangeArrowheads="1"/>
          </p:cNvSpPr>
          <p:nvPr/>
        </p:nvSpPr>
        <p:spPr bwMode="auto">
          <a:xfrm>
            <a:off x="847726" y="1691120"/>
            <a:ext cx="7696200" cy="361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Utgifter til forebygging/sikring erstattes ikke. Dette er lovbestemt.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Kommunen plikter å treffe forholdsregler mot naturskade, samt å iverksette nødvendige sikringstiltak. (Jfr. 3.kapittel i naturskadeloven, og særlig §§ 20 og 24).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Det fremgår videre av loven at kommunen, og den som har utført slike tiltak etter godkjennelse av kommunen, kan kreve utgifter til sikringstiltak refundert.</a:t>
            </a:r>
          </a:p>
          <a:p>
            <a:endParaRPr lang="nb-NO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Sikrede skal gjøre det som med rimelighet kan ventes av ham eller henne for å avverge eller begrense tapet (forsikringsavtaleloven§§ 6-4, jf.4-10).</a:t>
            </a: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4204" y="6241213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187" y="6262352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Taksering av skaden </a:t>
            </a:r>
          </a:p>
        </p:txBody>
      </p:sp>
      <p:sp>
        <p:nvSpPr>
          <p:cNvPr id="3" name="Rektangel 2"/>
          <p:cNvSpPr/>
          <p:nvPr/>
        </p:nvSpPr>
        <p:spPr>
          <a:xfrm>
            <a:off x="609601" y="2484581"/>
            <a:ext cx="7848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Alle naturskader på bygning og hageanlegg – som overstiger kr 50.000 – skal i utgangspunktet besiktiges og takseres.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Taksering foretas av frittstående eller selskapsansatte takstmenn.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0556" y="6063791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130" y="6153169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Taksering av skaden</a:t>
            </a:r>
          </a:p>
        </p:txBody>
      </p:sp>
      <p:sp>
        <p:nvSpPr>
          <p:cNvPr id="3" name="Rektangel 2"/>
          <p:cNvSpPr/>
          <p:nvPr/>
        </p:nvSpPr>
        <p:spPr>
          <a:xfrm>
            <a:off x="828675" y="1466851"/>
            <a:ext cx="7391400" cy="415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Takstkonsulenten skal </a:t>
            </a:r>
            <a:r>
              <a:rPr lang="nb-NO" sz="2000" b="1" u="sng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før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besiktigelse snarest mulig ta kontakt med forsikringstaker for å: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kartlegge skadens omfang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anbefale foreløpige tiltak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avtale tid for besiktigelse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prioritere oppdragene som haster mest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1">
                  <a:lumMod val="75000"/>
                </a:schemeClr>
              </a:buClr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6783" y="6118382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301" y="6112226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Taksering av skaden</a:t>
            </a:r>
          </a:p>
        </p:txBody>
      </p:sp>
      <p:sp>
        <p:nvSpPr>
          <p:cNvPr id="3" name="Rektangel 2"/>
          <p:cNvSpPr/>
          <p:nvPr/>
        </p:nvSpPr>
        <p:spPr>
          <a:xfrm>
            <a:off x="781050" y="1409700"/>
            <a:ext cx="766762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dirty="0">
                <a:latin typeface="Arial" pitchFamily="34" charset="0"/>
                <a:cs typeface="Arial" pitchFamily="34" charset="0"/>
              </a:rPr>
              <a:t>  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Takstkonsulenten skal </a:t>
            </a:r>
            <a:r>
              <a:rPr lang="nb-NO" sz="2000" b="1" u="sng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under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besiktigelse: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klarlegge skadeårsak og skadeomfang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orientere kunden om reparasjon, HMS og eventuelle redningstiltak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iverksette strakstiltak som kan begrense skaden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orientere kunden om det skadde objektets tilstand og påpeke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eventuelle mangler og svakheter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orientere kunden om sakens videre gang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bruke nødvendig tid sammen med kunden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opptre objektivt og korrekt</a:t>
            </a: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1374" y="6132030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835" y="6139521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5219" y="253291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>
                <a:solidFill>
                  <a:srgbClr val="002060"/>
                </a:solidFill>
              </a:rPr>
              <a:t>Naturskade – </a:t>
            </a:r>
            <a:br>
              <a:rPr lang="nb-NO" dirty="0">
                <a:solidFill>
                  <a:srgbClr val="002060"/>
                </a:solidFill>
              </a:rPr>
            </a:br>
            <a:r>
              <a:rPr lang="nb-NO" dirty="0">
                <a:solidFill>
                  <a:srgbClr val="002060"/>
                </a:solidFill>
              </a:rPr>
              <a:t>hvem betaler erstatning?</a:t>
            </a:r>
          </a:p>
        </p:txBody>
      </p:sp>
      <p:sp>
        <p:nvSpPr>
          <p:cNvPr id="3" name="Rektangel 2"/>
          <p:cNvSpPr/>
          <p:nvPr/>
        </p:nvSpPr>
        <p:spPr>
          <a:xfrm>
            <a:off x="809625" y="1628775"/>
            <a:ext cx="7734299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defRPr/>
            </a:pPr>
            <a:endParaRPr lang="nb-NO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nb-NO" sz="1600" dirty="0">
                <a:latin typeface="Arial" pitchFamily="34" charset="0"/>
                <a:cs typeface="Arial" pitchFamily="34" charset="0"/>
              </a:rPr>
              <a:t/>
            </a:r>
            <a:br>
              <a:rPr lang="nb-NO" sz="1600" dirty="0">
                <a:latin typeface="Arial" pitchFamily="34" charset="0"/>
                <a:cs typeface="Arial" pitchFamily="34" charset="0"/>
              </a:rPr>
            </a:b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de 7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739" y="6175675"/>
            <a:ext cx="2142100" cy="449841"/>
          </a:xfrm>
          <a:prstGeom prst="rect">
            <a:avLst/>
          </a:prstGeom>
        </p:spPr>
      </p:pic>
      <p:pic>
        <p:nvPicPr>
          <p:cNvPr id="9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219" y="6240316"/>
            <a:ext cx="1420837" cy="345061"/>
          </a:xfrm>
          <a:prstGeom prst="rect">
            <a:avLst/>
          </a:prstGeom>
          <a:noFill/>
        </p:spPr>
      </p:pic>
      <p:sp>
        <p:nvSpPr>
          <p:cNvPr id="7" name="Rektangel 6"/>
          <p:cNvSpPr/>
          <p:nvPr/>
        </p:nvSpPr>
        <p:spPr>
          <a:xfrm>
            <a:off x="599440" y="1707480"/>
            <a:ext cx="8134399" cy="511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I Norge har vi – siden 1980 – hatt en todelt erstatningsordning ved naturskader på ting, og hvem som erstatter skaden er avhengig av om objektet kan forsikres eller ikke.</a:t>
            </a:r>
          </a:p>
          <a:p>
            <a:pPr>
              <a:lnSpc>
                <a:spcPct val="150000"/>
              </a:lnSpc>
            </a:pPr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Ting som kan brannforsikres, erstattes av forsikringsselskapene.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Det som ikke kan forsikres, som landbruksarealer, veier, broer og annen infrastruktur, erstattes av Statens naturskadeordning</a:t>
            </a:r>
          </a:p>
          <a:p>
            <a:pPr>
              <a:lnSpc>
                <a:spcPct val="150000"/>
              </a:lnSpc>
            </a:pPr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1"/>
          <p:cNvSpPr>
            <a:spLocks noGrp="1"/>
          </p:cNvSpPr>
          <p:nvPr>
            <p:ph type="title"/>
          </p:nvPr>
        </p:nvSpPr>
        <p:spPr>
          <a:xfrm>
            <a:off x="485775" y="-98771"/>
            <a:ext cx="8229600" cy="1143000"/>
          </a:xfrm>
        </p:spPr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Taksering av skaden</a:t>
            </a:r>
          </a:p>
        </p:txBody>
      </p:sp>
      <p:sp>
        <p:nvSpPr>
          <p:cNvPr id="3" name="Rektangel 2"/>
          <p:cNvSpPr/>
          <p:nvPr/>
        </p:nvSpPr>
        <p:spPr>
          <a:xfrm>
            <a:off x="485775" y="1018471"/>
            <a:ext cx="8134350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Takstkonsulenten skal </a:t>
            </a:r>
            <a:r>
              <a:rPr lang="nb-NO" sz="2000" b="1" u="sng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etter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besiktigelse: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beregne skaden etter forsikringsvilkårene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snarest skrive takstrapport og sende rapporten til oppdragsgiver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(forsikringsselskapet)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dersom endelig takstrapport unntaksvis ikke kan skrives eller det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anbefales andre oppgjørsformer enn takst (for eksempel skjønn *),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skal det umiddelbart sendes foreløpig rapport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alltid utforme takstrapporten i henhold til fastlagt mal for taksering av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naturskader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ved større/kompliserte skader kan det være aktuelt å fastsette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skaden ved skjønn. Selskapet plikter å informere kunden om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anledningen til å kreve skjønn dersom skaden overstiger 3G.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Begge parter oppnevner da en sakkyndig skjønnsmann. Resultatet er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bindende.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8025" y="6207272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45" y="6312052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Mer informasjon: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Ta kontakt med ditt forsikringsselskap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  <a:hlinkClick r:id="rId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www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.naturskade.no</a:t>
            </a:r>
            <a:endParaRPr lang="nb-NO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de 5" descr="NP logo 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5274" y="5076967"/>
            <a:ext cx="5134158" cy="1078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5219" y="232287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>
                <a:solidFill>
                  <a:srgbClr val="002060"/>
                </a:solidFill>
              </a:rPr>
              <a:t>Naturskade – </a:t>
            </a:r>
            <a:br>
              <a:rPr lang="nb-NO" dirty="0">
                <a:solidFill>
                  <a:srgbClr val="002060"/>
                </a:solidFill>
              </a:rPr>
            </a:br>
            <a:r>
              <a:rPr lang="nb-NO" dirty="0">
                <a:solidFill>
                  <a:srgbClr val="002060"/>
                </a:solidFill>
              </a:rPr>
              <a:t>hvem betaler erstatning?</a:t>
            </a:r>
          </a:p>
        </p:txBody>
      </p:sp>
      <p:sp>
        <p:nvSpPr>
          <p:cNvPr id="3" name="Rektangel 2"/>
          <p:cNvSpPr/>
          <p:nvPr/>
        </p:nvSpPr>
        <p:spPr>
          <a:xfrm>
            <a:off x="809625" y="1628775"/>
            <a:ext cx="7734299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defRPr/>
            </a:pPr>
            <a:endParaRPr lang="nb-NO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nb-NO" sz="1600" dirty="0">
                <a:latin typeface="Arial" pitchFamily="34" charset="0"/>
                <a:cs typeface="Arial" pitchFamily="34" charset="0"/>
              </a:rPr>
              <a:t/>
            </a:r>
            <a:br>
              <a:rPr lang="nb-NO" sz="1600" dirty="0">
                <a:latin typeface="Arial" pitchFamily="34" charset="0"/>
                <a:cs typeface="Arial" pitchFamily="34" charset="0"/>
              </a:rPr>
            </a:b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de 7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739" y="6175675"/>
            <a:ext cx="2142100" cy="449841"/>
          </a:xfrm>
          <a:prstGeom prst="rect">
            <a:avLst/>
          </a:prstGeom>
        </p:spPr>
      </p:pic>
      <p:pic>
        <p:nvPicPr>
          <p:cNvPr id="9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219" y="6240316"/>
            <a:ext cx="1420837" cy="345061"/>
          </a:xfrm>
          <a:prstGeom prst="rect">
            <a:avLst/>
          </a:prstGeom>
          <a:noFill/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823584F8-4A29-4B45-858A-6DCCA28E9667}"/>
              </a:ext>
            </a:extLst>
          </p:cNvPr>
          <p:cNvSpPr/>
          <p:nvPr/>
        </p:nvSpPr>
        <p:spPr>
          <a:xfrm>
            <a:off x="520567" y="2135752"/>
            <a:ext cx="821327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Alle bygninger og løsøre som forsikres mot brannskader, blir automatisk forsikret mot naturskade. Dette følger av naturskadeforsikringsloven.</a:t>
            </a:r>
          </a:p>
          <a:p>
            <a:pPr>
              <a:lnSpc>
                <a:spcPct val="150000"/>
              </a:lnSpc>
            </a:pPr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Ordningen administreres av Norsk Naturskadepool hvor alle skadeforsikringsselskaper i Norge er medlemmer.</a:t>
            </a:r>
          </a:p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  </a:t>
            </a:r>
          </a:p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Norsk Naturskadepool utlikner naturskadeerstatningene som medlemsselskapene utbetaler</a:t>
            </a:r>
          </a:p>
        </p:txBody>
      </p:sp>
    </p:spTree>
    <p:extLst>
      <p:ext uri="{BB962C8B-B14F-4D97-AF65-F5344CB8AC3E}">
        <p14:creationId xmlns:p14="http://schemas.microsoft.com/office/powerpoint/2010/main" val="38926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0847" y="17910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>
                <a:solidFill>
                  <a:srgbClr val="002060"/>
                </a:solidFill>
              </a:rPr>
              <a:t>Skadeoppgjøret</a:t>
            </a:r>
          </a:p>
        </p:txBody>
      </p:sp>
      <p:sp>
        <p:nvSpPr>
          <p:cNvPr id="3" name="Rektangel 2"/>
          <p:cNvSpPr/>
          <p:nvPr/>
        </p:nvSpPr>
        <p:spPr>
          <a:xfrm>
            <a:off x="809625" y="1628775"/>
            <a:ext cx="7734299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defRPr/>
            </a:pPr>
            <a:endParaRPr lang="nb-NO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defRPr/>
            </a:pPr>
            <a: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b-NO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nb-NO" sz="1600" dirty="0">
                <a:latin typeface="Arial" pitchFamily="34" charset="0"/>
                <a:cs typeface="Arial" pitchFamily="34" charset="0"/>
              </a:rPr>
              <a:t/>
            </a:r>
            <a:br>
              <a:rPr lang="nb-NO" sz="1600" dirty="0">
                <a:latin typeface="Arial" pitchFamily="34" charset="0"/>
                <a:cs typeface="Arial" pitchFamily="34" charset="0"/>
              </a:rPr>
            </a:b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de 7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739" y="6175675"/>
            <a:ext cx="2142100" cy="449841"/>
          </a:xfrm>
          <a:prstGeom prst="rect">
            <a:avLst/>
          </a:prstGeom>
        </p:spPr>
      </p:pic>
      <p:pic>
        <p:nvPicPr>
          <p:cNvPr id="9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219" y="6240316"/>
            <a:ext cx="1420837" cy="345061"/>
          </a:xfrm>
          <a:prstGeom prst="rect">
            <a:avLst/>
          </a:prstGeom>
          <a:noFill/>
        </p:spPr>
      </p:pic>
      <p:sp>
        <p:nvSpPr>
          <p:cNvPr id="7" name="Rektangel 6"/>
          <p:cNvSpPr/>
          <p:nvPr/>
        </p:nvSpPr>
        <p:spPr>
          <a:xfrm>
            <a:off x="981074" y="2181225"/>
            <a:ext cx="7248525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nb-NO" sz="2000" b="1" dirty="0"/>
          </a:p>
          <a:p>
            <a:pPr>
              <a:lnSpc>
                <a:spcPct val="150000"/>
              </a:lnSpc>
            </a:pPr>
            <a:endParaRPr lang="nb-NO" sz="2000" b="1" dirty="0"/>
          </a:p>
        </p:txBody>
      </p:sp>
      <p:sp>
        <p:nvSpPr>
          <p:cNvPr id="10" name="Rektangel 9"/>
          <p:cNvSpPr/>
          <p:nvPr/>
        </p:nvSpPr>
        <p:spPr>
          <a:xfrm>
            <a:off x="666749" y="1628775"/>
            <a:ext cx="80200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Det er det enkelte forsikringsselskap som er forsikringsgiver, som utsteder forsikringsavtaler og som foretar skadeoppgjøret med deg som skadelidt.</a:t>
            </a:r>
          </a:p>
          <a:p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Dette betyr at:</a:t>
            </a:r>
          </a:p>
          <a:p>
            <a:endParaRPr lang="nb-NO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  du som skadelidt må henvende deg til ditt forsikringsselskap</a:t>
            </a:r>
          </a:p>
          <a:p>
            <a:pPr>
              <a:buFont typeface="Wingdings" pitchFamily="2" charset="2"/>
              <a:buChar char="q"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  det er den avtalen du har inngått med ditt selskap som avgjør </a:t>
            </a:r>
          </a:p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     hvordan skaden blir gjort opp og erstatningens størrelse</a:t>
            </a:r>
          </a:p>
          <a:p>
            <a:pPr>
              <a:buFont typeface="Wingdings" pitchFamily="2" charset="2"/>
              <a:buChar char="q"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  erstatningens størrelse </a:t>
            </a:r>
            <a:r>
              <a:rPr lang="nb-NO" sz="2000" b="1" u="sng" dirty="0">
                <a:solidFill>
                  <a:schemeClr val="accent2">
                    <a:lumMod val="50000"/>
                  </a:schemeClr>
                </a:solidFill>
              </a:rPr>
              <a:t>kan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 variere mellom forskjellige </a:t>
            </a:r>
          </a:p>
          <a:p>
            <a:r>
              <a:rPr lang="nb-NO" sz="2000" b="1" dirty="0">
                <a:solidFill>
                  <a:schemeClr val="accent2">
                    <a:lumMod val="50000"/>
                  </a:schemeClr>
                </a:solidFill>
              </a:rPr>
              <a:t>     skadelidte – avhengig av hvilket selskap man er forsikret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Naturskade – aktørene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>
          <a:xfrm>
            <a:off x="3492500" y="1557338"/>
            <a:ext cx="2241550" cy="53181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nb-NO" sz="1600">
                <a:latin typeface="Arial" charset="0"/>
                <a:cs typeface="Arial" charset="0"/>
              </a:rPr>
              <a:t>Justisdepartementet</a:t>
            </a:r>
          </a:p>
        </p:txBody>
      </p:sp>
      <p:sp>
        <p:nvSpPr>
          <p:cNvPr id="8196" name="TekstSylinder 4"/>
          <p:cNvSpPr txBox="1">
            <a:spLocks noChangeArrowheads="1"/>
          </p:cNvSpPr>
          <p:nvPr/>
        </p:nvSpPr>
        <p:spPr bwMode="auto">
          <a:xfrm>
            <a:off x="3492500" y="3883025"/>
            <a:ext cx="237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1600" dirty="0"/>
              <a:t>Skadeforsikringsselskap</a:t>
            </a:r>
          </a:p>
        </p:txBody>
      </p:sp>
      <p:cxnSp>
        <p:nvCxnSpPr>
          <p:cNvPr id="7" name="Rett linje 6"/>
          <p:cNvCxnSpPr/>
          <p:nvPr/>
        </p:nvCxnSpPr>
        <p:spPr>
          <a:xfrm rot="5400000">
            <a:off x="4140994" y="3501232"/>
            <a:ext cx="7191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98" name="Plassholder for innhold 2"/>
          <p:cNvSpPr txBox="1">
            <a:spLocks/>
          </p:cNvSpPr>
          <p:nvPr/>
        </p:nvSpPr>
        <p:spPr bwMode="auto">
          <a:xfrm>
            <a:off x="6119813" y="2607831"/>
            <a:ext cx="3024187" cy="65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nb-NO" sz="1600" dirty="0"/>
              <a:t>Finans Norge 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nb-NO" sz="1600" dirty="0"/>
              <a:t>Forsikringsdrift 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nb-NO" sz="1000" dirty="0"/>
          </a:p>
        </p:txBody>
      </p:sp>
      <p:cxnSp>
        <p:nvCxnSpPr>
          <p:cNvPr id="9" name="Rett linje 8"/>
          <p:cNvCxnSpPr/>
          <p:nvPr/>
        </p:nvCxnSpPr>
        <p:spPr>
          <a:xfrm flipV="1">
            <a:off x="5795963" y="2914650"/>
            <a:ext cx="1081087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00" name="Plassholder for innhold 2"/>
          <p:cNvSpPr txBox="1">
            <a:spLocks/>
          </p:cNvSpPr>
          <p:nvPr/>
        </p:nvSpPr>
        <p:spPr bwMode="auto">
          <a:xfrm>
            <a:off x="3644900" y="2717800"/>
            <a:ext cx="224155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nb-NO" sz="1600"/>
              <a:t>Norsk naturskadepool</a:t>
            </a:r>
          </a:p>
        </p:txBody>
      </p:sp>
      <p:cxnSp>
        <p:nvCxnSpPr>
          <p:cNvPr id="19" name="Rett linje 18"/>
          <p:cNvCxnSpPr/>
          <p:nvPr/>
        </p:nvCxnSpPr>
        <p:spPr>
          <a:xfrm rot="5400000">
            <a:off x="4140994" y="2348707"/>
            <a:ext cx="7191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02" name="TekstSylinder 19"/>
          <p:cNvSpPr txBox="1">
            <a:spLocks noChangeArrowheads="1"/>
          </p:cNvSpPr>
          <p:nvPr/>
        </p:nvSpPr>
        <p:spPr bwMode="auto">
          <a:xfrm>
            <a:off x="2236787" y="5291137"/>
            <a:ext cx="2376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1600" b="1" dirty="0"/>
              <a:t>Skadelidte</a:t>
            </a:r>
          </a:p>
        </p:txBody>
      </p:sp>
      <p:cxnSp>
        <p:nvCxnSpPr>
          <p:cNvPr id="21" name="Rett linje 20"/>
          <p:cNvCxnSpPr>
            <a:cxnSpLocks/>
          </p:cNvCxnSpPr>
          <p:nvPr/>
        </p:nvCxnSpPr>
        <p:spPr>
          <a:xfrm flipH="1">
            <a:off x="3771800" y="4245769"/>
            <a:ext cx="695037" cy="1069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04" name="Plassholder for innhold 2"/>
          <p:cNvSpPr txBox="1">
            <a:spLocks/>
          </p:cNvSpPr>
          <p:nvPr/>
        </p:nvSpPr>
        <p:spPr bwMode="auto">
          <a:xfrm>
            <a:off x="346075" y="3905250"/>
            <a:ext cx="3025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nb-NO" sz="1600" dirty="0"/>
              <a:t>  Landbruksdirektoratet</a:t>
            </a:r>
          </a:p>
        </p:txBody>
      </p:sp>
      <p:cxnSp>
        <p:nvCxnSpPr>
          <p:cNvPr id="24" name="Rett linje 23"/>
          <p:cNvCxnSpPr>
            <a:cxnSpLocks/>
          </p:cNvCxnSpPr>
          <p:nvPr/>
        </p:nvCxnSpPr>
        <p:spPr>
          <a:xfrm>
            <a:off x="1847850" y="4267200"/>
            <a:ext cx="1041400" cy="1047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06" name="Plassholder for innhold 2"/>
          <p:cNvSpPr txBox="1">
            <a:spLocks/>
          </p:cNvSpPr>
          <p:nvPr/>
        </p:nvSpPr>
        <p:spPr bwMode="auto">
          <a:xfrm>
            <a:off x="477838" y="1554163"/>
            <a:ext cx="245745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nb-NO" sz="1600" dirty="0"/>
              <a:t>Landbruksdepartementet</a:t>
            </a:r>
          </a:p>
        </p:txBody>
      </p:sp>
      <p:cxnSp>
        <p:nvCxnSpPr>
          <p:cNvPr id="27" name="Rett linje 26"/>
          <p:cNvCxnSpPr/>
          <p:nvPr/>
        </p:nvCxnSpPr>
        <p:spPr>
          <a:xfrm>
            <a:off x="1651379" y="1992573"/>
            <a:ext cx="15496" cy="1817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08" name="Plassholder for innhold 2"/>
          <p:cNvSpPr txBox="1">
            <a:spLocks/>
          </p:cNvSpPr>
          <p:nvPr/>
        </p:nvSpPr>
        <p:spPr bwMode="auto">
          <a:xfrm>
            <a:off x="5446112" y="3887788"/>
            <a:ext cx="30241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nb-NO" sz="1600" dirty="0"/>
              <a:t>NVE </a:t>
            </a:r>
          </a:p>
        </p:txBody>
      </p:sp>
      <p:cxnSp>
        <p:nvCxnSpPr>
          <p:cNvPr id="31" name="Rett linje 30"/>
          <p:cNvCxnSpPr>
            <a:cxnSpLocks/>
          </p:cNvCxnSpPr>
          <p:nvPr/>
        </p:nvCxnSpPr>
        <p:spPr>
          <a:xfrm flipH="1">
            <a:off x="4097338" y="5043488"/>
            <a:ext cx="1698625" cy="416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kstSylinder 25"/>
          <p:cNvSpPr txBox="1"/>
          <p:nvPr/>
        </p:nvSpPr>
        <p:spPr>
          <a:xfrm>
            <a:off x="5705020" y="4863193"/>
            <a:ext cx="2780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  Kommunen – sikring og       </a:t>
            </a:r>
          </a:p>
          <a:p>
            <a:r>
              <a:rPr lang="nb-NO" sz="1600" dirty="0"/>
              <a:t>                     forebygging</a:t>
            </a:r>
          </a:p>
        </p:txBody>
      </p:sp>
      <p:pic>
        <p:nvPicPr>
          <p:cNvPr id="22" name="Bilde 21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9908" y="6154351"/>
            <a:ext cx="2142100" cy="449841"/>
          </a:xfrm>
          <a:prstGeom prst="rect">
            <a:avLst/>
          </a:prstGeom>
        </p:spPr>
      </p:pic>
      <p:pic>
        <p:nvPicPr>
          <p:cNvPr id="23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114" y="6245007"/>
            <a:ext cx="1420837" cy="345061"/>
          </a:xfrm>
          <a:prstGeom prst="rect">
            <a:avLst/>
          </a:prstGeom>
          <a:noFill/>
        </p:spPr>
      </p:pic>
      <p:cxnSp>
        <p:nvCxnSpPr>
          <p:cNvPr id="17" name="Rett linje 16">
            <a:extLst>
              <a:ext uri="{FF2B5EF4-FFF2-40B4-BE49-F238E27FC236}">
                <a16:creationId xmlns:a16="http://schemas.microsoft.com/office/drawing/2014/main" xmlns="" id="{FC8FA56F-D4C7-4B8E-BA54-42BFB021707D}"/>
              </a:ext>
            </a:extLst>
          </p:cNvPr>
          <p:cNvCxnSpPr/>
          <p:nvPr/>
        </p:nvCxnSpPr>
        <p:spPr>
          <a:xfrm flipV="1">
            <a:off x="6662057" y="4229100"/>
            <a:ext cx="214993" cy="6340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>
                <a:solidFill>
                  <a:srgbClr val="002060"/>
                </a:solidFill>
              </a:rPr>
              <a:t>Naturskade – </a:t>
            </a:r>
            <a:br>
              <a:rPr lang="nb-NO" dirty="0">
                <a:solidFill>
                  <a:srgbClr val="002060"/>
                </a:solidFill>
              </a:rPr>
            </a:br>
            <a:r>
              <a:rPr lang="nb-NO" dirty="0">
                <a:solidFill>
                  <a:srgbClr val="002060"/>
                </a:solidFill>
              </a:rPr>
              <a:t>hva erstatter forsikringsselskapene?</a:t>
            </a:r>
          </a:p>
        </p:txBody>
      </p:sp>
      <p:sp>
        <p:nvSpPr>
          <p:cNvPr id="3" name="Rektangel 2"/>
          <p:cNvSpPr/>
          <p:nvPr/>
        </p:nvSpPr>
        <p:spPr>
          <a:xfrm>
            <a:off x="809625" y="1628775"/>
            <a:ext cx="7734299" cy="499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Forsikringsselskapene erstatter skader som direkte skyldes naturulykke ved: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skred 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storm 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flom 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stormflo 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jordskjelv 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vulkanutbrudd</a:t>
            </a:r>
            <a:r>
              <a:rPr lang="nb-NO" b="1" dirty="0">
                <a:latin typeface="Arial" pitchFamily="34" charset="0"/>
                <a:cs typeface="Arial" pitchFamily="34" charset="0"/>
              </a:rPr>
              <a:t/>
            </a:r>
            <a:br>
              <a:rPr lang="nb-NO" b="1" dirty="0">
                <a:latin typeface="Arial" pitchFamily="34" charset="0"/>
                <a:cs typeface="Arial" pitchFamily="34" charset="0"/>
              </a:rPr>
            </a:br>
            <a:endParaRPr lang="nb-NO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de 7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739" y="6175675"/>
            <a:ext cx="2142100" cy="449841"/>
          </a:xfrm>
          <a:prstGeom prst="rect">
            <a:avLst/>
          </a:prstGeom>
        </p:spPr>
      </p:pic>
      <p:pic>
        <p:nvPicPr>
          <p:cNvPr id="9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219" y="6240316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>
          <a:xfrm>
            <a:off x="482600" y="237692"/>
            <a:ext cx="8178800" cy="1143000"/>
          </a:xfrm>
        </p:spPr>
        <p:txBody>
          <a:bodyPr/>
          <a:lstStyle/>
          <a:p>
            <a:pPr eaLnBrk="1" hangingPunct="1"/>
            <a:r>
              <a:rPr lang="nb-NO" sz="4000" dirty="0">
                <a:solidFill>
                  <a:srgbClr val="002060"/>
                </a:solidFill>
              </a:rPr>
              <a:t>Forsikringsselskapet har ansvar for:</a:t>
            </a:r>
          </a:p>
        </p:txBody>
      </p:sp>
      <p:sp>
        <p:nvSpPr>
          <p:cNvPr id="3" name="Rektangel 2"/>
          <p:cNvSpPr/>
          <p:nvPr/>
        </p:nvSpPr>
        <p:spPr>
          <a:xfrm>
            <a:off x="447675" y="1209675"/>
            <a:ext cx="833437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b="1" dirty="0"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førstehjelp/redning – nødvendige akuttiltak for å hindre økt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skadeomfang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informasjon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generell fremdrift i forsikringssaken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kontakt med andre forsikringsselskap og aktører som er involvert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taksere skadens omfang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engasjere og følge opp håndverkerne – der det er avtalt styrt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reparasjons-/gjenoppføringsprosess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utbetaling av erstatning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regress </a:t>
            </a: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6783" y="6159327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244" y="6166817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45660" y="220047"/>
            <a:ext cx="827921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4000" dirty="0">
                <a:solidFill>
                  <a:srgbClr val="002060"/>
                </a:solidFill>
              </a:rPr>
              <a:t>Hva erstatter forsikringsselskapene?</a:t>
            </a:r>
          </a:p>
        </p:txBody>
      </p:sp>
      <p:sp>
        <p:nvSpPr>
          <p:cNvPr id="3" name="Rektangel 2"/>
          <p:cNvSpPr/>
          <p:nvPr/>
        </p:nvSpPr>
        <p:spPr>
          <a:xfrm>
            <a:off x="450376" y="1687772"/>
            <a:ext cx="8373897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I hovedsak er dette dekket for naturskade: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alle typer bygninger</a:t>
            </a: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innbo og løsøre, varer, maskiner og inventar</a:t>
            </a: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tomt rundt bolighus og fritidshus - inntil fem dekar</a:t>
            </a: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relokalisering av tomt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Eiendommer og gjenstander som ikke kan forsikres, kan bli erstattet fra                 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den statlige naturskadeerstatningsordningen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1">
                  <a:lumMod val="75000"/>
                </a:schemeClr>
              </a:buClr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7852" y="6091088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26" y="6194113"/>
            <a:ext cx="1420837" cy="34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45660" y="220047"/>
            <a:ext cx="827921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4000" dirty="0">
                <a:solidFill>
                  <a:srgbClr val="002060"/>
                </a:solidFill>
              </a:rPr>
              <a:t>Hva erstatter forsikringsselskapene?</a:t>
            </a:r>
          </a:p>
        </p:txBody>
      </p:sp>
      <p:sp>
        <p:nvSpPr>
          <p:cNvPr id="3" name="Rektangel 2"/>
          <p:cNvSpPr/>
          <p:nvPr/>
        </p:nvSpPr>
        <p:spPr>
          <a:xfrm>
            <a:off x="648979" y="1812053"/>
            <a:ext cx="8373897" cy="418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01.01.2018 ble naturskadeforsikringsordningen utvidet ved at relokalisering av tomt også er omfattet.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85750" indent="-2857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 er en forutsetning at bygningen er skadet i naturulykke eller at grunnen under har blitt ustabil som følge av en naturulykke, og det ikke gis tillatelse til å reparerer eller gjenoppbygge på grunn av faren for ny naturskade. </a:t>
            </a:r>
          </a:p>
          <a:p>
            <a:pPr marL="285750" indent="-2857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Erstatningen settes til omsetningsverdien for eiendommen (inntil 5 dekar) beregnet før skaden inntraff</a:t>
            </a:r>
          </a:p>
          <a:p>
            <a:pPr marL="285750" indent="-2857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nb-NO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Dette gjelder bolig- og fritidshus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ct val="5000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e 6" descr="NP logo 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7852" y="6091088"/>
            <a:ext cx="2142100" cy="449841"/>
          </a:xfrm>
          <a:prstGeom prst="rect">
            <a:avLst/>
          </a:prstGeom>
        </p:spPr>
      </p:pic>
      <p:pic>
        <p:nvPicPr>
          <p:cNvPr id="8" name="Picture 2" descr="http://intranett.fno.no/PageFiles/21784/Finans%20Norge-logo%20uten%20FN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26" y="6194113"/>
            <a:ext cx="1420837" cy="345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81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1106</Words>
  <Application>Microsoft Office PowerPoint</Application>
  <PresentationFormat>Skjermframsyning (4:3)</PresentationFormat>
  <Paragraphs>232</Paragraphs>
  <Slides>21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Lysbilettitlar</vt:lpstr>
      </vt:variant>
      <vt:variant>
        <vt:i4>21</vt:i4>
      </vt:variant>
    </vt:vector>
  </HeadingPairs>
  <TitlesOfParts>
    <vt:vector size="22" baseType="lpstr">
      <vt:lpstr>Office-tema</vt:lpstr>
      <vt:lpstr>   Når ulykken har skjedd</vt:lpstr>
      <vt:lpstr>Naturskade –  hvem betaler erstatning?</vt:lpstr>
      <vt:lpstr>Naturskade –  hvem betaler erstatning?</vt:lpstr>
      <vt:lpstr>Skadeoppgjøret</vt:lpstr>
      <vt:lpstr>Naturskade – aktørene</vt:lpstr>
      <vt:lpstr>Naturskade –  hva erstatter forsikringsselskapene?</vt:lpstr>
      <vt:lpstr>Forsikringsselskapet har ansvar for:</vt:lpstr>
      <vt:lpstr>Hva erstatter forsikringsselskapene?</vt:lpstr>
      <vt:lpstr>Hva erstatter forsikringsselskapene?</vt:lpstr>
      <vt:lpstr>Hva erstatter forsikringsselskapene?</vt:lpstr>
      <vt:lpstr>Hva erstatter forsikringsselskapene?</vt:lpstr>
      <vt:lpstr>Hva erstatter forsikringsselskapene?</vt:lpstr>
      <vt:lpstr>Hvordan blir skaden erstattet?</vt:lpstr>
      <vt:lpstr>Forsikringen erstatter ikke:</vt:lpstr>
      <vt:lpstr>Redning</vt:lpstr>
      <vt:lpstr>Forebygging og sikring</vt:lpstr>
      <vt:lpstr>Taksering av skaden </vt:lpstr>
      <vt:lpstr>Taksering av skaden</vt:lpstr>
      <vt:lpstr>Taksering av skaden</vt:lpstr>
      <vt:lpstr>Taksering av skaden</vt:lpstr>
      <vt:lpstr>Mer informasjon: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Når ulykken er ute</dc:title>
  <dc:creator>twestby;skadeutvalget</dc:creator>
  <cp:lastModifiedBy>Holen, Svein</cp:lastModifiedBy>
  <cp:revision>106</cp:revision>
  <cp:lastPrinted>2017-07-27T11:53:49Z</cp:lastPrinted>
  <dcterms:created xsi:type="dcterms:W3CDTF">2011-01-03T11:44:58Z</dcterms:created>
  <dcterms:modified xsi:type="dcterms:W3CDTF">2018-10-24T18:39:22Z</dcterms:modified>
</cp:coreProperties>
</file>